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0" r:id="rId18"/>
    <p:sldId id="261" r:id="rId19"/>
    <p:sldId id="262" r:id="rId20"/>
    <p:sldId id="26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i rathore" userId="5f74da471a06db41" providerId="LiveId" clId="{38B4D83C-60DA-40C3-A4B9-4A2D3F148131}"/>
    <pc:docChg chg="modSld">
      <pc:chgData name="shivani rathore" userId="5f74da471a06db41" providerId="LiveId" clId="{38B4D83C-60DA-40C3-A4B9-4A2D3F148131}" dt="2025-03-26T13:35:12.562" v="4" actId="108"/>
      <pc:docMkLst>
        <pc:docMk/>
      </pc:docMkLst>
      <pc:sldChg chg="modSp mod">
        <pc:chgData name="shivani rathore" userId="5f74da471a06db41" providerId="LiveId" clId="{38B4D83C-60DA-40C3-A4B9-4A2D3F148131}" dt="2025-03-26T13:35:12.562" v="4" actId="108"/>
        <pc:sldMkLst>
          <pc:docMk/>
          <pc:sldMk cId="3548790234" sldId="265"/>
        </pc:sldMkLst>
        <pc:spChg chg="mod">
          <ac:chgData name="shivani rathore" userId="5f74da471a06db41" providerId="LiveId" clId="{38B4D83C-60DA-40C3-A4B9-4A2D3F148131}" dt="2025-03-26T13:35:12.562" v="4" actId="108"/>
          <ac:spMkLst>
            <pc:docMk/>
            <pc:sldMk cId="3548790234" sldId="265"/>
            <ac:spMk id="12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12.305" v="1" actId="108"/>
        <pc:sldMkLst>
          <pc:docMk/>
          <pc:sldMk cId="4115937600" sldId="273"/>
        </pc:sldMkLst>
        <pc:spChg chg="mod">
          <ac:chgData name="shivani rathore" userId="5f74da471a06db41" providerId="LiveId" clId="{38B4D83C-60DA-40C3-A4B9-4A2D3F148131}" dt="2025-03-26T13:34:04.020" v="0" actId="108"/>
          <ac:spMkLst>
            <pc:docMk/>
            <pc:sldMk cId="4115937600" sldId="273"/>
            <ac:spMk id="12" creationId="{00000000-0000-0000-0000-000000000000}"/>
          </ac:spMkLst>
        </pc:spChg>
        <pc:spChg chg="mod">
          <ac:chgData name="shivani rathore" userId="5f74da471a06db41" providerId="LiveId" clId="{38B4D83C-60DA-40C3-A4B9-4A2D3F148131}" dt="2025-03-26T13:34:12.305" v="1" actId="108"/>
          <ac:spMkLst>
            <pc:docMk/>
            <pc:sldMk cId="4115937600" sldId="273"/>
            <ac:spMk id="16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39.170" v="2" actId="108"/>
        <pc:sldMkLst>
          <pc:docMk/>
          <pc:sldMk cId="778655945" sldId="274"/>
        </pc:sldMkLst>
        <pc:spChg chg="mod">
          <ac:chgData name="shivani rathore" userId="5f74da471a06db41" providerId="LiveId" clId="{38B4D83C-60DA-40C3-A4B9-4A2D3F148131}" dt="2025-03-26T13:34:39.170" v="2" actId="108"/>
          <ac:spMkLst>
            <pc:docMk/>
            <pc:sldMk cId="778655945" sldId="274"/>
            <ac:spMk id="12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56.040" v="3" actId="108"/>
        <pc:sldMkLst>
          <pc:docMk/>
          <pc:sldMk cId="3220714706" sldId="275"/>
        </pc:sldMkLst>
        <pc:spChg chg="mod">
          <ac:chgData name="shivani rathore" userId="5f74da471a06db41" providerId="LiveId" clId="{38B4D83C-60DA-40C3-A4B9-4A2D3F148131}" dt="2025-03-26T13:34:56.040" v="3" actId="108"/>
          <ac:spMkLst>
            <pc:docMk/>
            <pc:sldMk cId="3220714706" sldId="275"/>
            <ac:spMk id="5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31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0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0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47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523744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AI-Driven Hyper-Personalization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828032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Harnessing AI to tailor recommendations based on unique user behaviors and preferences enhances engagement and improves user experience in digital contexts.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1" y="2536142"/>
            <a:ext cx="12063571" cy="53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3" y="2516316"/>
            <a:ext cx="13196651" cy="56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633115"/>
            <a:ext cx="12631118" cy="48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2632630"/>
            <a:ext cx="12984480" cy="51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" y="2594621"/>
            <a:ext cx="12728449" cy="52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340653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Recommendation Model Prediction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" y="1385394"/>
            <a:ext cx="6819900" cy="5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6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351656" y="395077"/>
            <a:ext cx="12984480" cy="77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Recommendation Model Prediction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2" y="1202074"/>
            <a:ext cx="6696075" cy="66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10235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Facilitates user segmentation for tailored recommendations.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35204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Understanding Downloads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459028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Segmentation of Users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5806440" y="16459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Download Insights and User Behavior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6053328" y="61722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Tracking metrics drives strategic improvements in personalization.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402336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Analyzing download data identifies user interests.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56601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Performance Metrics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773168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731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773168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49240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24128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83496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98464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Streaming Services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73352" y="5276088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Companies like Amazon utilize hyper-personalization effectively to enhance user experience.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673352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E-commerce Platforms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998464" y="5276088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Platforms such as Netflix leverage AI-driven recommendations to keep users engaged.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323576" y="5276088"/>
            <a:ext cx="34747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Apps like Spotify offer personalized playlists based on listening history.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Case Studies of Success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0323576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Mobile Apps</a:t>
            </a:r>
            <a:endParaRPr lang="en-US" sz="23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696" y="2862072"/>
            <a:ext cx="1225296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2528" y="2862072"/>
            <a:ext cx="1371600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264" y="2862072"/>
            <a:ext cx="15270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8470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Trends in Hyper-Personalization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522976" y="4709160"/>
            <a:ext cx="359359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Balancing personalization with user privacy concerns will be crucial.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0" y="5084064"/>
            <a:ext cx="359359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integration of hyper-personalization across multiple touchpoints will enhance brand loyalty.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4709160"/>
            <a:ext cx="359359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Ongoing developments in AI and machine learning will further enhance the capabilities of hyper-personalization.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4206240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Advancements in AI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522976" y="4206240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Privacy Considerations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0" y="4206240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Cross-Channel Strategies</a:t>
            </a:r>
            <a:endParaRPr lang="en-US" sz="23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Business Impact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510235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Improved customer retention and increased sales.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16459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 to Hyper-Personalization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02336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Hyper-personalization uses AI to create tailored experiences.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5204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Definition and Importance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6601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 Role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61722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enhances data collection for better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2807208"/>
            <a:ext cx="2487168" cy="36301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792" y="2807208"/>
            <a:ext cx="2487168" cy="36301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592" y="2807208"/>
            <a:ext cx="2487168" cy="36301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454456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Enhances customer experiences, leading to greater satisfaction and retention.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574536" y="3803904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Investment in AI tools is essential to maximize hyper-personalization.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3831336" y="2926080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Need for Continuous Innovation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78992" y="2926080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Benefits of Hyper-Personalization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1792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and Takeaways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574536" y="2926080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Invest in AI Technologies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3831336" y="417880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Companies must continuously innovate to meet evolving consumer expectations.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776472"/>
            <a:ext cx="1371600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264" y="3776472"/>
            <a:ext cx="15270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2528" y="3776472"/>
            <a:ext cx="1371600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898648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 systems analyze user behavior, preferences, and item characteristics to suggest relevant content or products, enhancing user experience.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966960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Address data sparsity and algorithm bias.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78992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 user behavior and preferences.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22976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Collaborative, content-based, and hybrid systems.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They Work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522976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Types of Systems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0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832104" y="19019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 Systems Overview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696" y="3584448"/>
            <a:ext cx="1225296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864" y="3584448"/>
            <a:ext cx="10698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3584448"/>
            <a:ext cx="1225296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Adapts recommendations based on user behavior.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Machine Learning Approaches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Continuous learning improves algorithms.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Loops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Data Analysis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Enhancing Recommendations with AI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leverages advanced machine learning algorithms to analyze vast amounts of data, refining recommendations over time based on user interactions.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leverages advanced algorithms.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16155" y="2028827"/>
            <a:ext cx="1210898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AI-driven recommendations refer to personalized suggestions made by algorithms that learn from user data to predict what a user might be interested in next</a:t>
            </a:r>
            <a:r>
              <a:rPr lang="en-US" sz="2400" dirty="0"/>
              <a:t>.</a:t>
            </a:r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82189" y="4578095"/>
            <a:ext cx="7379369" cy="108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AI-Driven Recommendations</a:t>
            </a:r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187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0"/>
              </a:lnSpc>
            </a:pP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1"/>
          <p:cNvSpPr/>
          <p:nvPr/>
        </p:nvSpPr>
        <p:spPr>
          <a:xfrm>
            <a:off x="516154" y="3143628"/>
            <a:ext cx="12814835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The goal is to enhance user experience, increase engagement, and drive business outcomes.</a:t>
            </a:r>
          </a:p>
          <a:p>
            <a:pPr>
              <a:lnSpc>
                <a:spcPts val="2900"/>
              </a:lnSpc>
            </a:pPr>
            <a:endParaRPr lang="en-US" sz="2320" dirty="0">
              <a:solidFill>
                <a:srgbClr val="002855"/>
              </a:solidFill>
              <a:latin typeface="思源黑体-思源黑体-ExtraBold" pitchFamily="34" charset="0"/>
              <a:ea typeface="思源黑体-思源黑体-ExtraBold" pitchFamily="34" charset="-122"/>
              <a:cs typeface="思源黑体-思源黑体-ExtraBold" pitchFamily="34" charset="-12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346509" y="40827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How AI-Driven Recommendations Work</a:t>
            </a:r>
          </a:p>
        </p:txBody>
      </p:sp>
      <p:sp>
        <p:nvSpPr>
          <p:cNvPr id="17" name="Text 1"/>
          <p:cNvSpPr/>
          <p:nvPr/>
        </p:nvSpPr>
        <p:spPr>
          <a:xfrm>
            <a:off x="346508" y="5217305"/>
            <a:ext cx="13626165" cy="22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Collection: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Gathering user data (e.g., browsing history, purchase patterns, ratings).</a:t>
            </a:r>
            <a:b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</a:b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Analysis: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AI models analyze this data to find patterns and predict preferences.</a:t>
            </a:r>
          </a:p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Suggestions are made based on these insights.</a:t>
            </a:r>
          </a:p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Loop: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User responses refine future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41159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82189" y="4578095"/>
            <a:ext cx="7379369" cy="108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Current Approach</a:t>
            </a:r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187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0"/>
              </a:lnSpc>
            </a:pP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973B1195-A070-4862-811F-85A158FB0DA6}"/>
              </a:ext>
            </a:extLst>
          </p:cNvPr>
          <p:cNvSpPr/>
          <p:nvPr/>
        </p:nvSpPr>
        <p:spPr>
          <a:xfrm>
            <a:off x="3166712" y="1992428"/>
            <a:ext cx="1636294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Lake</a:t>
            </a:r>
            <a:endParaRPr lang="en-IN" dirty="0"/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585AC204-CF1A-B592-8DF4-4072E6E67365}"/>
              </a:ext>
            </a:extLst>
          </p:cNvPr>
          <p:cNvSpPr/>
          <p:nvPr/>
        </p:nvSpPr>
        <p:spPr>
          <a:xfrm>
            <a:off x="3166712" y="4291262"/>
            <a:ext cx="1636294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Offerings &amp; service</a:t>
            </a:r>
            <a:endParaRPr lang="en-IN" dirty="0"/>
          </a:p>
        </p:txBody>
      </p:sp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2034C623-5F84-5A83-16B6-7DF28B7CE66C}"/>
              </a:ext>
            </a:extLst>
          </p:cNvPr>
          <p:cNvSpPr/>
          <p:nvPr/>
        </p:nvSpPr>
        <p:spPr>
          <a:xfrm>
            <a:off x="6986336" y="2258727"/>
            <a:ext cx="3485949" cy="33580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0FF7978A-DFAC-F35C-AE2E-C2D0D2A25ACE}"/>
              </a:ext>
            </a:extLst>
          </p:cNvPr>
          <p:cNvSpPr/>
          <p:nvPr/>
        </p:nvSpPr>
        <p:spPr>
          <a:xfrm>
            <a:off x="7902340" y="3166712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Personas</a:t>
            </a:r>
            <a:endParaRPr lang="en-IN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43D96B8-4E23-F1B7-0BEA-1A8FC1468621}"/>
              </a:ext>
            </a:extLst>
          </p:cNvPr>
          <p:cNvSpPr/>
          <p:nvPr/>
        </p:nvSpPr>
        <p:spPr>
          <a:xfrm>
            <a:off x="7902340" y="4391768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Segments</a:t>
            </a:r>
            <a:endParaRPr lang="en-IN" dirty="0"/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0CB7EDB9-8519-DC3E-A470-0D53E2B098F3}"/>
              </a:ext>
            </a:extLst>
          </p:cNvPr>
          <p:cNvSpPr/>
          <p:nvPr/>
        </p:nvSpPr>
        <p:spPr>
          <a:xfrm>
            <a:off x="8930639" y="3700719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Clusters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BF4C21-DDEA-47BB-6EB2-7640EBCA74B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803006" y="2655210"/>
            <a:ext cx="2578768" cy="918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FB8E3D-58DF-2159-E4B2-0FF556D303D4}"/>
              </a:ext>
            </a:extLst>
          </p:cNvPr>
          <p:cNvCxnSpPr>
            <a:cxnSpLocks/>
          </p:cNvCxnSpPr>
          <p:nvPr/>
        </p:nvCxnSpPr>
        <p:spPr>
          <a:xfrm flipH="1">
            <a:off x="4803006" y="4538264"/>
            <a:ext cx="2508985" cy="667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2A636F7-FED1-4D77-402D-41F903E5BA76}"/>
              </a:ext>
            </a:extLst>
          </p:cNvPr>
          <p:cNvSpPr/>
          <p:nvPr/>
        </p:nvSpPr>
        <p:spPr>
          <a:xfrm rot="13005520">
            <a:off x="2458530" y="2324380"/>
            <a:ext cx="1565703" cy="2185538"/>
          </a:xfrm>
          <a:prstGeom prst="arc">
            <a:avLst>
              <a:gd name="adj1" fmla="val 16200000"/>
              <a:gd name="adj2" fmla="val 21407952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FDEA4-3562-05D6-C5F6-09330070D644}"/>
              </a:ext>
            </a:extLst>
          </p:cNvPr>
          <p:cNvSpPr txBox="1"/>
          <p:nvPr/>
        </p:nvSpPr>
        <p:spPr>
          <a:xfrm>
            <a:off x="5083475" y="3046272"/>
            <a:ext cx="1174282" cy="38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Analytics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95F43-42F1-1F21-2B2A-30A0110F25CD}"/>
              </a:ext>
            </a:extLst>
          </p:cNvPr>
          <p:cNvSpPr txBox="1"/>
          <p:nvPr/>
        </p:nvSpPr>
        <p:spPr>
          <a:xfrm>
            <a:off x="5420627" y="5006088"/>
            <a:ext cx="189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Campaign Management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8520FF-7769-C674-29AD-4D146B28B84D}"/>
              </a:ext>
            </a:extLst>
          </p:cNvPr>
          <p:cNvSpPr txBox="1"/>
          <p:nvPr/>
        </p:nvSpPr>
        <p:spPr>
          <a:xfrm>
            <a:off x="1008796" y="3429000"/>
            <a:ext cx="117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further Insights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865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4" descr="Man">
            <a:extLst>
              <a:ext uri="{FF2B5EF4-FFF2-40B4-BE49-F238E27FC236}">
                <a16:creationId xmlns:a16="http://schemas.microsoft.com/office/drawing/2014/main" id="{F292532B-1052-8DB9-6542-DE3A93690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00" y="4128294"/>
            <a:ext cx="914400" cy="914400"/>
          </a:xfrm>
          <a:prstGeom prst="rect">
            <a:avLst/>
          </a:prstGeom>
        </p:spPr>
      </p:pic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7A1F5487-B0A1-621B-2998-038F7A1B0DD8}"/>
              </a:ext>
            </a:extLst>
          </p:cNvPr>
          <p:cNvSpPr/>
          <p:nvPr/>
        </p:nvSpPr>
        <p:spPr>
          <a:xfrm>
            <a:off x="1562100" y="2034810"/>
            <a:ext cx="2641600" cy="18244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wonder when that offer for a new car </a:t>
            </a:r>
            <a:br>
              <a:rPr lang="en-US" sz="1400" dirty="0"/>
            </a:br>
            <a:r>
              <a:rPr lang="en-US" sz="1400" dirty="0"/>
              <a:t>I want will come in …?</a:t>
            </a:r>
            <a:endParaRPr lang="en-IN" sz="1400" dirty="0"/>
          </a:p>
        </p:txBody>
      </p:sp>
      <p:pic>
        <p:nvPicPr>
          <p:cNvPr id="34" name="Graphic 7" descr="Smart Phone">
            <a:extLst>
              <a:ext uri="{FF2B5EF4-FFF2-40B4-BE49-F238E27FC236}">
                <a16:creationId xmlns:a16="http://schemas.microsoft.com/office/drawing/2014/main" id="{7561A34C-F9D2-69B8-B9E6-0B42918D3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902" y="4178300"/>
            <a:ext cx="914400" cy="91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0E6C976-F349-FBF2-CBA6-D3CFD38BB4D1}"/>
              </a:ext>
            </a:extLst>
          </p:cNvPr>
          <p:cNvSpPr/>
          <p:nvPr/>
        </p:nvSpPr>
        <p:spPr>
          <a:xfrm>
            <a:off x="4554012" y="3349624"/>
            <a:ext cx="923340" cy="77628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Social</a:t>
            </a:r>
            <a:endParaRPr lang="en-IN" sz="12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D5C24A-BE4E-F3C6-2CE5-B94DB4AEBBBA}"/>
              </a:ext>
            </a:extLst>
          </p:cNvPr>
          <p:cNvSpPr/>
          <p:nvPr/>
        </p:nvSpPr>
        <p:spPr>
          <a:xfrm>
            <a:off x="5204302" y="2550026"/>
            <a:ext cx="914400" cy="8472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score</a:t>
            </a:r>
            <a:endParaRPr lang="en-IN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A1BEA1-F186-8C05-FFB4-B2916BB905B9}"/>
              </a:ext>
            </a:extLst>
          </p:cNvPr>
          <p:cNvSpPr/>
          <p:nvPr/>
        </p:nvSpPr>
        <p:spPr>
          <a:xfrm>
            <a:off x="5604351" y="3449638"/>
            <a:ext cx="1162717" cy="74345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Dealership</a:t>
            </a:r>
            <a:r>
              <a:rPr lang="en-US" sz="1050" dirty="0"/>
              <a:t> offers</a:t>
            </a:r>
            <a:endParaRPr lang="en-IN" sz="1050" dirty="0"/>
          </a:p>
        </p:txBody>
      </p:sp>
      <p:sp>
        <p:nvSpPr>
          <p:cNvPr id="38" name="Rectangle: Rounded Corners 11">
            <a:extLst>
              <a:ext uri="{FF2B5EF4-FFF2-40B4-BE49-F238E27FC236}">
                <a16:creationId xmlns:a16="http://schemas.microsoft.com/office/drawing/2014/main" id="{326B6A79-0992-5E5A-72F4-4B5E302F6682}"/>
              </a:ext>
            </a:extLst>
          </p:cNvPr>
          <p:cNvSpPr/>
          <p:nvPr/>
        </p:nvSpPr>
        <p:spPr>
          <a:xfrm>
            <a:off x="1562100" y="5167311"/>
            <a:ext cx="2296978" cy="7572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 Consumer Model</a:t>
            </a:r>
            <a:endParaRPr lang="en-IN" dirty="0"/>
          </a:p>
        </p:txBody>
      </p:sp>
      <p:sp>
        <p:nvSpPr>
          <p:cNvPr id="39" name="Rectangle: Rounded Corners 12">
            <a:extLst>
              <a:ext uri="{FF2B5EF4-FFF2-40B4-BE49-F238E27FC236}">
                <a16:creationId xmlns:a16="http://schemas.microsoft.com/office/drawing/2014/main" id="{5FB87450-8EE8-EC40-469A-B71AFC93B6A6}"/>
              </a:ext>
            </a:extLst>
          </p:cNvPr>
          <p:cNvSpPr/>
          <p:nvPr/>
        </p:nvSpPr>
        <p:spPr>
          <a:xfrm>
            <a:off x="4444590" y="5195983"/>
            <a:ext cx="2654300" cy="67776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r>
              <a:rPr lang="en-US" dirty="0"/>
              <a:t>Current Prosumer Model	</a:t>
            </a:r>
            <a:endParaRPr lang="en-IN" dirty="0"/>
          </a:p>
        </p:txBody>
      </p:sp>
      <p:pic>
        <p:nvPicPr>
          <p:cNvPr id="40" name="Graphic 14" descr="Chevron arrows">
            <a:extLst>
              <a:ext uri="{FF2B5EF4-FFF2-40B4-BE49-F238E27FC236}">
                <a16:creationId xmlns:a16="http://schemas.microsoft.com/office/drawing/2014/main" id="{EB3A701A-A64C-D857-1EA9-0F08CB1DF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7380" y="3924300"/>
            <a:ext cx="711199" cy="711199"/>
          </a:xfrm>
          <a:prstGeom prst="rect">
            <a:avLst/>
          </a:prstGeom>
        </p:spPr>
      </p:pic>
      <p:sp>
        <p:nvSpPr>
          <p:cNvPr id="41" name="Rectangle: Rounded Corners 15">
            <a:extLst>
              <a:ext uri="{FF2B5EF4-FFF2-40B4-BE49-F238E27FC236}">
                <a16:creationId xmlns:a16="http://schemas.microsoft.com/office/drawing/2014/main" id="{21D52BCB-2059-B2A0-8FC2-F0A073EE165B}"/>
              </a:ext>
            </a:extLst>
          </p:cNvPr>
          <p:cNvSpPr/>
          <p:nvPr/>
        </p:nvSpPr>
        <p:spPr>
          <a:xfrm>
            <a:off x="8096252" y="2034810"/>
            <a:ext cx="3016248" cy="5820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Experience</a:t>
            </a:r>
            <a:endParaRPr lang="en-IN" dirty="0"/>
          </a:p>
        </p:txBody>
      </p:sp>
      <p:sp>
        <p:nvSpPr>
          <p:cNvPr id="42" name="Rectangle: Rounded Corners 16">
            <a:extLst>
              <a:ext uri="{FF2B5EF4-FFF2-40B4-BE49-F238E27FC236}">
                <a16:creationId xmlns:a16="http://schemas.microsoft.com/office/drawing/2014/main" id="{499928EF-D4BC-0EBD-4569-8FB702494125}"/>
              </a:ext>
            </a:extLst>
          </p:cNvPr>
          <p:cNvSpPr/>
          <p:nvPr/>
        </p:nvSpPr>
        <p:spPr>
          <a:xfrm>
            <a:off x="8096252" y="2703511"/>
            <a:ext cx="3016248" cy="3825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Networked Market</a:t>
            </a:r>
            <a:endParaRPr lang="en-IN" dirty="0"/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4C13F391-0FD5-4C74-C432-AD3D134184FF}"/>
              </a:ext>
            </a:extLst>
          </p:cNvPr>
          <p:cNvSpPr/>
          <p:nvPr/>
        </p:nvSpPr>
        <p:spPr>
          <a:xfrm>
            <a:off x="8185155" y="4181816"/>
            <a:ext cx="3016248" cy="85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Bank Smart              Recommendation </a:t>
            </a:r>
            <a:endParaRPr lang="en-IN" dirty="0"/>
          </a:p>
        </p:txBody>
      </p:sp>
      <p:sp>
        <p:nvSpPr>
          <p:cNvPr id="44" name="Rectangle: Rounded Corners 18">
            <a:extLst>
              <a:ext uri="{FF2B5EF4-FFF2-40B4-BE49-F238E27FC236}">
                <a16:creationId xmlns:a16="http://schemas.microsoft.com/office/drawing/2014/main" id="{8598BD46-3327-40C3-FAC5-85CC968AB5B6}"/>
              </a:ext>
            </a:extLst>
          </p:cNvPr>
          <p:cNvSpPr/>
          <p:nvPr/>
        </p:nvSpPr>
        <p:spPr>
          <a:xfrm>
            <a:off x="8270875" y="5246130"/>
            <a:ext cx="2654300" cy="61642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CONVERSUMER</a:t>
            </a:r>
            <a:endParaRPr lang="en-IN" dirty="0"/>
          </a:p>
        </p:txBody>
      </p:sp>
      <p:pic>
        <p:nvPicPr>
          <p:cNvPr id="45" name="Graphic 20" descr="Taxi">
            <a:extLst>
              <a:ext uri="{FF2B5EF4-FFF2-40B4-BE49-F238E27FC236}">
                <a16:creationId xmlns:a16="http://schemas.microsoft.com/office/drawing/2014/main" id="{41F14323-95DE-9B9B-AD37-8621A9591D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9512" y="3186112"/>
            <a:ext cx="422276" cy="422276"/>
          </a:xfrm>
          <a:prstGeom prst="rect">
            <a:avLst/>
          </a:prstGeom>
        </p:spPr>
      </p:pic>
      <p:pic>
        <p:nvPicPr>
          <p:cNvPr id="46" name="Graphic 22" descr="User">
            <a:extLst>
              <a:ext uri="{FF2B5EF4-FFF2-40B4-BE49-F238E27FC236}">
                <a16:creationId xmlns:a16="http://schemas.microsoft.com/office/drawing/2014/main" id="{3B995BEE-928D-6815-112E-9225ABD05B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9164" y="3164681"/>
            <a:ext cx="422276" cy="422276"/>
          </a:xfrm>
          <a:prstGeom prst="rect">
            <a:avLst/>
          </a:prstGeom>
        </p:spPr>
      </p:pic>
      <p:pic>
        <p:nvPicPr>
          <p:cNvPr id="47" name="Graphic 24" descr="Arrow Straight">
            <a:extLst>
              <a:ext uri="{FF2B5EF4-FFF2-40B4-BE49-F238E27FC236}">
                <a16:creationId xmlns:a16="http://schemas.microsoft.com/office/drawing/2014/main" id="{1836D8E8-8973-F571-EBF9-80CE346163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H="1">
            <a:off x="9239251" y="3227388"/>
            <a:ext cx="536575" cy="5365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4A360C-A293-7704-E121-50A2A9F4606A}"/>
              </a:ext>
            </a:extLst>
          </p:cNvPr>
          <p:cNvSpPr txBox="1"/>
          <p:nvPr/>
        </p:nvSpPr>
        <p:spPr>
          <a:xfrm>
            <a:off x="8369300" y="3495675"/>
            <a:ext cx="536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Intent to buy</a:t>
            </a:r>
            <a:endParaRPr lang="en-IN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7220CD-3651-D887-27B3-771D2BBFC7AB}"/>
              </a:ext>
            </a:extLst>
          </p:cNvPr>
          <p:cNvSpPr txBox="1"/>
          <p:nvPr/>
        </p:nvSpPr>
        <p:spPr>
          <a:xfrm>
            <a:off x="10109202" y="3508802"/>
            <a:ext cx="536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Profile</a:t>
            </a:r>
            <a:endParaRPr lang="en-IN" sz="1000" dirty="0"/>
          </a:p>
        </p:txBody>
      </p:sp>
      <p:pic>
        <p:nvPicPr>
          <p:cNvPr id="50" name="Graphic 29" descr="Bank">
            <a:extLst>
              <a:ext uri="{FF2B5EF4-FFF2-40B4-BE49-F238E27FC236}">
                <a16:creationId xmlns:a16="http://schemas.microsoft.com/office/drawing/2014/main" id="{88B9BFFD-4A69-2D4A-47A1-757881CF49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85155" y="4193088"/>
            <a:ext cx="744847" cy="744847"/>
          </a:xfrm>
          <a:prstGeom prst="rect">
            <a:avLst/>
          </a:prstGeom>
        </p:spPr>
      </p:pic>
      <p:sp>
        <p:nvSpPr>
          <p:cNvPr id="51" name="Rectangle: Rounded Corners 33">
            <a:extLst>
              <a:ext uri="{FF2B5EF4-FFF2-40B4-BE49-F238E27FC236}">
                <a16:creationId xmlns:a16="http://schemas.microsoft.com/office/drawing/2014/main" id="{EE34C242-9C61-30CE-4F02-196CFF8589BF}"/>
              </a:ext>
            </a:extLst>
          </p:cNvPr>
          <p:cNvSpPr/>
          <p:nvPr/>
        </p:nvSpPr>
        <p:spPr>
          <a:xfrm>
            <a:off x="6945958" y="2253400"/>
            <a:ext cx="547211" cy="515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2" descr="Engaging Customers for Business Growth">
            <a:extLst>
              <a:ext uri="{FF2B5EF4-FFF2-40B4-BE49-F238E27FC236}">
                <a16:creationId xmlns:a16="http://schemas.microsoft.com/office/drawing/2014/main" id="{6BBBA8A5-D906-586A-4C63-682862FD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5" y="1961331"/>
            <a:ext cx="2861288" cy="6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ow to Make Customer Service Personal ...">
            <a:extLst>
              <a:ext uri="{FF2B5EF4-FFF2-40B4-BE49-F238E27FC236}">
                <a16:creationId xmlns:a16="http://schemas.microsoft.com/office/drawing/2014/main" id="{55F3389A-B42C-FA3C-9B74-25D360B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1838948"/>
            <a:ext cx="3028950" cy="8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1368FB-A7E8-EF30-A086-87A7C42851BA}"/>
              </a:ext>
            </a:extLst>
          </p:cNvPr>
          <p:cNvCxnSpPr>
            <a:cxnSpLocks/>
          </p:cNvCxnSpPr>
          <p:nvPr/>
        </p:nvCxnSpPr>
        <p:spPr>
          <a:xfrm>
            <a:off x="5007510" y="4137677"/>
            <a:ext cx="126062" cy="1664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67E2BA4-7AE4-1446-FE75-1C66E4537BFD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5604353" y="4084212"/>
            <a:ext cx="170274" cy="1088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151175-821A-B051-D92A-0D350C809C9F}"/>
              </a:ext>
            </a:extLst>
          </p:cNvPr>
          <p:cNvCxnSpPr>
            <a:cxnSpLocks/>
          </p:cNvCxnSpPr>
          <p:nvPr/>
        </p:nvCxnSpPr>
        <p:spPr>
          <a:xfrm flipH="1">
            <a:off x="5467931" y="3412748"/>
            <a:ext cx="162575" cy="7404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Transformation Journey</a:t>
            </a:r>
          </a:p>
        </p:txBody>
      </p:sp>
    </p:spTree>
    <p:extLst>
      <p:ext uri="{BB962C8B-B14F-4D97-AF65-F5344CB8AC3E}">
        <p14:creationId xmlns:p14="http://schemas.microsoft.com/office/powerpoint/2010/main" val="32207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2555536"/>
            <a:ext cx="12461076" cy="47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-9919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" y="2596895"/>
            <a:ext cx="12434445" cy="48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538</Words>
  <Application>Microsoft Office PowerPoint</Application>
  <PresentationFormat>Custom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shivani rathore</cp:lastModifiedBy>
  <cp:revision>15</cp:revision>
  <dcterms:created xsi:type="dcterms:W3CDTF">2025-03-26T12:47:15Z</dcterms:created>
  <dcterms:modified xsi:type="dcterms:W3CDTF">2025-03-26T13:41:46Z</dcterms:modified>
</cp:coreProperties>
</file>